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718" r:id="rId2"/>
    <p:sldId id="741" r:id="rId3"/>
    <p:sldId id="764" r:id="rId4"/>
    <p:sldId id="765" r:id="rId5"/>
    <p:sldId id="757" r:id="rId6"/>
    <p:sldId id="763" r:id="rId7"/>
    <p:sldId id="745" r:id="rId8"/>
    <p:sldId id="746" r:id="rId9"/>
    <p:sldId id="747" r:id="rId10"/>
    <p:sldId id="760" r:id="rId11"/>
    <p:sldId id="761" r:id="rId12"/>
    <p:sldId id="759" r:id="rId13"/>
    <p:sldId id="754" r:id="rId14"/>
    <p:sldId id="755" r:id="rId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Dewsnup" initials="" lastIdx="1" clrIdx="0"/>
  <p:cmAuthor id="1" name="Berg, Angela" initials="ab" lastIdx="7" clrIdx="1"/>
  <p:cmAuthor id="2" name="Janet White" initials="JW" lastIdx="3" clrIdx="2">
    <p:extLst>
      <p:ext uri="{19B8F6BF-5375-455C-9EA6-DF929625EA0E}">
        <p15:presenceInfo xmlns:p15="http://schemas.microsoft.com/office/powerpoint/2012/main" userId="S-1-5-21-581205898-3250733592-2379691073-2833" providerId="AD"/>
      </p:ext>
    </p:extLst>
  </p:cmAuthor>
  <p:cmAuthor id="3" name="Kim Roberts" initials="KR" lastIdx="1" clrIdx="3">
    <p:extLst>
      <p:ext uri="{19B8F6BF-5375-455C-9EA6-DF929625EA0E}">
        <p15:presenceInfo xmlns:p15="http://schemas.microsoft.com/office/powerpoint/2012/main" userId="S-1-5-21-140983058-1375099860-1811762917-63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40043"/>
    <a:srgbClr val="26547C"/>
    <a:srgbClr val="A5AFB3"/>
    <a:srgbClr val="C5D9F1"/>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8737" autoAdjust="0"/>
  </p:normalViewPr>
  <p:slideViewPr>
    <p:cSldViewPr>
      <p:cViewPr varScale="1">
        <p:scale>
          <a:sx n="111" d="100"/>
          <a:sy n="111"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9624"/>
    </p:cViewPr>
  </p:sorterViewPr>
  <p:notesViewPr>
    <p:cSldViewPr>
      <p:cViewPr varScale="1">
        <p:scale>
          <a:sx n="76" d="100"/>
          <a:sy n="76" d="100"/>
        </p:scale>
        <p:origin x="2918"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12-10T18:44:19.139" idx="1">
    <p:pos x="10" y="10"/>
    <p:text>I would suggest removing the additional tier 1 providers since this is going to</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1435" tIns="45718" rIns="91435" bIns="4571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028" y="1"/>
            <a:ext cx="2972421" cy="465138"/>
          </a:xfrm>
          <a:prstGeom prst="rect">
            <a:avLst/>
          </a:prstGeom>
        </p:spPr>
        <p:txBody>
          <a:bodyPr vert="horz" wrap="square" lIns="91435" tIns="45718" rIns="91435" bIns="45718" numCol="1" anchor="t" anchorCtr="0" compatLnSpc="1">
            <a:prstTxWarp prst="textNoShape">
              <a:avLst/>
            </a:prstTxWarp>
          </a:bodyPr>
          <a:lstStyle>
            <a:lvl1pPr algn="r">
              <a:defRPr sz="1200">
                <a:cs typeface="Arial" pitchFamily="34" charset="0"/>
              </a:defRPr>
            </a:lvl1pPr>
          </a:lstStyle>
          <a:p>
            <a:fld id="{2EBC91B9-FB82-9A4C-9427-056A28F25880}" type="datetime1">
              <a:rPr lang="en-US" smtClean="0"/>
              <a:pPr/>
              <a:t>12/11/2018</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35" tIns="45718" rIns="91435" bIns="4571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wrap="square" lIns="91435" tIns="45718" rIns="91435" bIns="45718" numCol="1" anchor="b" anchorCtr="0" compatLnSpc="1">
            <a:prstTxWarp prst="textNoShape">
              <a:avLst/>
            </a:prstTxWarp>
          </a:bodyPr>
          <a:lstStyle>
            <a:lvl1pPr algn="r">
              <a:defRPr sz="1200">
                <a:cs typeface="Arial" pitchFamily="34" charset="0"/>
              </a:defRPr>
            </a:lvl1pPr>
          </a:lstStyle>
          <a:p>
            <a:fld id="{2AD776FE-0AF5-4723-B945-D987A36A8C1E}" type="slidenum">
              <a:rPr lang="en-US"/>
              <a:pPr/>
              <a:t>‹#›</a:t>
            </a:fld>
            <a:endParaRPr lang="en-US" dirty="0"/>
          </a:p>
        </p:txBody>
      </p:sp>
    </p:spTree>
    <p:extLst>
      <p:ext uri="{BB962C8B-B14F-4D97-AF65-F5344CB8AC3E}">
        <p14:creationId xmlns:p14="http://schemas.microsoft.com/office/powerpoint/2010/main" val="1746256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89730" tIns="44865" rIns="89730" bIns="44865" rtlCol="0"/>
          <a:lstStyle>
            <a:lvl1pPr algn="l">
              <a:defRPr sz="1200">
                <a:latin typeface="Calibri"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028" y="1"/>
            <a:ext cx="2972421" cy="465138"/>
          </a:xfrm>
          <a:prstGeom prst="rect">
            <a:avLst/>
          </a:prstGeom>
        </p:spPr>
        <p:txBody>
          <a:bodyPr vert="horz" wrap="square" lIns="89730" tIns="44865" rIns="89730" bIns="44865" numCol="1" anchor="t" anchorCtr="0" compatLnSpc="1">
            <a:prstTxWarp prst="textNoShape">
              <a:avLst/>
            </a:prstTxWarp>
          </a:bodyPr>
          <a:lstStyle>
            <a:lvl1pPr algn="r">
              <a:defRPr sz="1200">
                <a:cs typeface="Arial" pitchFamily="34" charset="0"/>
              </a:defRPr>
            </a:lvl1pPr>
          </a:lstStyle>
          <a:p>
            <a:fld id="{DCD7ABCB-4794-334F-8F78-7D9D31AB4A15}" type="datetime1">
              <a:rPr lang="en-US" smtClean="0"/>
              <a:pPr/>
              <a:t>12/11/2018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730" tIns="44865" rIns="89730" bIns="44865" rtlCol="0" anchor="ctr"/>
          <a:lstStyle/>
          <a:p>
            <a:pPr lvl="0"/>
            <a:endParaRPr lang="en-US" noProof="0" dirty="0" smtClean="0"/>
          </a:p>
        </p:txBody>
      </p:sp>
      <p:sp>
        <p:nvSpPr>
          <p:cNvPr id="5" name="Notes Placeholder 4"/>
          <p:cNvSpPr>
            <a:spLocks noGrp="1"/>
          </p:cNvSpPr>
          <p:nvPr>
            <p:ph type="body" sz="quarter" idx="3"/>
          </p:nvPr>
        </p:nvSpPr>
        <p:spPr>
          <a:xfrm>
            <a:off x="686421" y="4416425"/>
            <a:ext cx="5485158" cy="4183063"/>
          </a:xfrm>
          <a:prstGeom prst="rect">
            <a:avLst/>
          </a:prstGeom>
        </p:spPr>
        <p:txBody>
          <a:bodyPr vert="horz" lIns="89730" tIns="44865" rIns="89730" bIns="448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89730" tIns="44865" rIns="89730" bIns="44865" rtlCol="0" anchor="b"/>
          <a:lstStyle>
            <a:lvl1pPr algn="l">
              <a:defRPr sz="1200">
                <a:latin typeface="Calibri"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wrap="square" lIns="89730" tIns="44865" rIns="89730" bIns="44865" numCol="1" anchor="b" anchorCtr="0" compatLnSpc="1">
            <a:prstTxWarp prst="textNoShape">
              <a:avLst/>
            </a:prstTxWarp>
          </a:bodyPr>
          <a:lstStyle>
            <a:lvl1pPr algn="r">
              <a:defRPr sz="1200">
                <a:cs typeface="Arial" pitchFamily="34" charset="0"/>
              </a:defRPr>
            </a:lvl1pPr>
          </a:lstStyle>
          <a:p>
            <a:fld id="{4F3A3D3D-60CC-4917-935D-CF15BD2BCCF8}" type="slidenum">
              <a:rPr lang="en-US"/>
              <a:pPr/>
              <a:t>‹#›</a:t>
            </a:fld>
            <a:endParaRPr lang="en-US" dirty="0"/>
          </a:p>
        </p:txBody>
      </p:sp>
    </p:spTree>
    <p:extLst>
      <p:ext uri="{BB962C8B-B14F-4D97-AF65-F5344CB8AC3E}">
        <p14:creationId xmlns:p14="http://schemas.microsoft.com/office/powerpoint/2010/main" val="10529756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61455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A3D3D-60CC-4917-935D-CF15BD2BCCF8}" type="slidenum">
              <a:rPr lang="en-US" smtClean="0"/>
              <a:pPr/>
              <a:t>2</a:t>
            </a:fld>
            <a:endParaRPr lang="en-US" dirty="0"/>
          </a:p>
        </p:txBody>
      </p:sp>
    </p:spTree>
    <p:extLst>
      <p:ext uri="{BB962C8B-B14F-4D97-AF65-F5344CB8AC3E}">
        <p14:creationId xmlns:p14="http://schemas.microsoft.com/office/powerpoint/2010/main" val="14378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A3D3D-60CC-4917-935D-CF15BD2BCCF8}" type="slidenum">
              <a:rPr lang="en-US" smtClean="0"/>
              <a:pPr/>
              <a:t>4</a:t>
            </a:fld>
            <a:endParaRPr lang="en-US" dirty="0"/>
          </a:p>
        </p:txBody>
      </p:sp>
    </p:spTree>
    <p:extLst>
      <p:ext uri="{BB962C8B-B14F-4D97-AF65-F5344CB8AC3E}">
        <p14:creationId xmlns:p14="http://schemas.microsoft.com/office/powerpoint/2010/main" val="308702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312866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171963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marL="1487488" indent="-228600">
              <a:buFont typeface="Arial"/>
              <a:buChar char="•"/>
              <a:defRPr sz="1600">
                <a:latin typeface="Arial"/>
                <a:cs typeface="Arial"/>
              </a:defRPr>
            </a:lvl5pPr>
            <a:lvl6pPr marL="1716088" indent="-228600">
              <a:buFont typeface="Lucida Grande"/>
              <a:buChar char="-"/>
              <a:tabLst/>
              <a:defRPr sz="1500" baseline="0">
                <a:latin typeface="Arial"/>
                <a:cs typeface="Arial"/>
              </a:defRPr>
            </a:lvl6pPr>
            <a:lvl7pPr marL="1949450" indent="-228600">
              <a:defRPr sz="1400">
                <a:latin typeface="Arial"/>
                <a:cs typeface="Aria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pic>
        <p:nvPicPr>
          <p:cNvPr id="1026" name="Picture 2" descr="prisma health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8" name="TextBox 7"/>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838200"/>
            <a:ext cx="8686800" cy="381000"/>
          </a:xfrm>
        </p:spPr>
        <p:txBody>
          <a:bodyPr anchor="b"/>
          <a:lstStyle>
            <a:lvl1pPr marL="0" indent="0" algn="ctr">
              <a:spcBef>
                <a:spcPts val="0"/>
              </a:spcBef>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295400"/>
            <a:ext cx="4267200" cy="4953000"/>
          </a:xfrm>
        </p:spPr>
        <p:txBody>
          <a:bodyPr/>
          <a:lstStyle>
            <a:lvl1pPr marL="231775" indent="-231775">
              <a:spcBef>
                <a:spcPts val="300"/>
              </a:spcBef>
              <a:defRPr sz="1800">
                <a:latin typeface="Arial"/>
                <a:cs typeface="Arial"/>
              </a:defRPr>
            </a:lvl1pPr>
            <a:lvl2pPr marL="511175" indent="-220663">
              <a:spcBef>
                <a:spcPts val="300"/>
              </a:spcBef>
              <a:buSzPct val="115000"/>
              <a:buFont typeface="Wingdings" charset="2"/>
              <a:buChar char=""/>
              <a:defRPr sz="1700">
                <a:latin typeface="Arial"/>
                <a:cs typeface="Arial"/>
              </a:defRPr>
            </a:lvl2pPr>
            <a:lvl3pPr marL="742950" indent="-169863">
              <a:spcBef>
                <a:spcPts val="300"/>
              </a:spcBef>
              <a:defRPr sz="1600">
                <a:latin typeface="Arial"/>
                <a:cs typeface="Arial"/>
              </a:defRPr>
            </a:lvl3pPr>
            <a:lvl4pPr marL="1030288" indent="-228600">
              <a:spcBef>
                <a:spcPts val="300"/>
              </a:spcBef>
              <a:defRPr sz="1500">
                <a:latin typeface="Arial"/>
                <a:cs typeface="Arial"/>
              </a:defRPr>
            </a:lvl4pPr>
            <a:lvl5pPr marL="1254125" indent="-228600">
              <a:spcBef>
                <a:spcPts val="300"/>
              </a:spcBef>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24400" y="1295400"/>
            <a:ext cx="4270375" cy="4953000"/>
          </a:xfrm>
        </p:spPr>
        <p:txBody>
          <a:bodyPr/>
          <a:lstStyle>
            <a:lvl1pPr marL="231775" indent="-231775">
              <a:spcBef>
                <a:spcPts val="300"/>
              </a:spcBef>
              <a:defRPr sz="1800">
                <a:latin typeface="Arial"/>
                <a:cs typeface="Arial"/>
              </a:defRPr>
            </a:lvl1pPr>
            <a:lvl2pPr marL="511175" indent="-225425">
              <a:spcBef>
                <a:spcPts val="300"/>
              </a:spcBef>
              <a:buSzPct val="113000"/>
              <a:buFont typeface="Wingdings" charset="2"/>
              <a:buChar char=""/>
              <a:defRPr sz="1700">
                <a:latin typeface="Arial"/>
                <a:cs typeface="Arial"/>
              </a:defRPr>
            </a:lvl2pPr>
            <a:lvl3pPr marL="742950" indent="-169863">
              <a:spcBef>
                <a:spcPts val="300"/>
              </a:spcBef>
              <a:defRPr sz="1600">
                <a:latin typeface="Arial"/>
                <a:cs typeface="Arial"/>
              </a:defRPr>
            </a:lvl3pPr>
            <a:lvl4pPr marL="1030288" indent="-233363">
              <a:spcBef>
                <a:spcPts val="300"/>
              </a:spcBef>
              <a:defRPr sz="1500">
                <a:latin typeface="Arial"/>
                <a:cs typeface="Arial"/>
              </a:defRPr>
            </a:lvl4pPr>
            <a:lvl5pPr marL="1254125" indent="-228600">
              <a:spcBef>
                <a:spcPts val="300"/>
              </a:spcBef>
              <a:tabLst/>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p:txBody>
          <a:bodyPr/>
          <a:lstStyle>
            <a:lvl1pPr>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9" name="TextBox 8"/>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6" name="TextBox 5"/>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5" name="TextBox 4"/>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9906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416675"/>
            <a:ext cx="3276600" cy="365125"/>
          </a:xfrm>
          <a:prstGeom prst="rect">
            <a:avLst/>
          </a:prstGeom>
        </p:spPr>
        <p:txBody>
          <a:bodyPr vert="horz" wrap="square" lIns="91440" tIns="45720" rIns="91440" bIns="45720" numCol="1" anchor="ctr" anchorCtr="0" compatLnSpc="1">
            <a:prstTxWarp prst="textNoShape">
              <a:avLst/>
            </a:prstTxWarp>
          </a:bodyPr>
          <a:lstStyle>
            <a:lvl1pPr algn="ctr">
              <a:defRPr sz="600">
                <a:solidFill>
                  <a:srgbClr val="898989"/>
                </a:solidFill>
                <a:latin typeface="Arial"/>
                <a:cs typeface="Arial"/>
              </a:defRPr>
            </a:lvl1pPr>
          </a:lstStyle>
          <a:p>
            <a:r>
              <a:rPr lang="en-US" dirty="0"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1033" name="Title Placeholder 1"/>
          <p:cNvSpPr>
            <a:spLocks noGrp="1"/>
          </p:cNvSpPr>
          <p:nvPr>
            <p:ph type="title"/>
          </p:nvPr>
        </p:nvSpPr>
        <p:spPr bwMode="auto">
          <a:xfrm>
            <a:off x="304800" y="290032"/>
            <a:ext cx="8686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3" name="Picture 2"/>
          <p:cNvPicPr>
            <a:picLocks noChangeAspect="1"/>
          </p:cNvPicPr>
          <p:nvPr userDrawn="1"/>
        </p:nvPicPr>
        <p:blipFill>
          <a:blip r:embed="rId7" cstate="print"/>
          <a:stretch>
            <a:fillRect/>
          </a:stretch>
        </p:blipFill>
        <p:spPr>
          <a:xfrm>
            <a:off x="7162800" y="6471000"/>
            <a:ext cx="1409700" cy="310800"/>
          </a:xfrm>
          <a:prstGeom prst="rect">
            <a:avLst/>
          </a:prstGeom>
        </p:spPr>
      </p:pic>
      <p:sp>
        <p:nvSpPr>
          <p:cNvPr id="12" name="Rectangle 6"/>
          <p:cNvSpPr>
            <a:spLocks noChangeArrowheads="1"/>
          </p:cNvSpPr>
          <p:nvPr userDrawn="1"/>
        </p:nvSpPr>
        <p:spPr bwMode="auto">
          <a:xfrm>
            <a:off x="0" y="0"/>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3" name="Rectangle 7"/>
          <p:cNvSpPr>
            <a:spLocks noChangeArrowheads="1"/>
          </p:cNvSpPr>
          <p:nvPr userDrawn="1"/>
        </p:nvSpPr>
        <p:spPr bwMode="auto">
          <a:xfrm>
            <a:off x="0" y="74612"/>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4" name="Rectangle 8"/>
          <p:cNvSpPr>
            <a:spLocks/>
          </p:cNvSpPr>
          <p:nvPr userDrawn="1"/>
        </p:nvSpPr>
        <p:spPr bwMode="auto">
          <a:xfrm>
            <a:off x="0" y="73025"/>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pic>
        <p:nvPicPr>
          <p:cNvPr id="15" name="Picture 2" descr="prisma health Logo"/>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5" r:id="rId2"/>
    <p:sldLayoutId id="2147483856" r:id="rId3"/>
    <p:sldLayoutId id="2147483857" r:id="rId4"/>
    <p:sldLayoutId id="2147483858"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i="1"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1pPr>
      <a:lvl2pPr marL="684213" indent="-285750" algn="l" rtl="0" eaLnBrk="0" fontAlgn="base" hangingPunct="0">
        <a:spcBef>
          <a:spcPct val="20000"/>
        </a:spcBef>
        <a:spcAft>
          <a:spcPct val="0"/>
        </a:spcAft>
        <a:buFont typeface="Arial" pitchFamily="34" charset="0"/>
        <a:buChar char="–"/>
        <a:defRPr sz="1900" kern="1200">
          <a:solidFill>
            <a:schemeClr val="tx1"/>
          </a:solidFill>
          <a:latin typeface="Arial"/>
          <a:ea typeface="ＭＳ Ｐゴシック" charset="0"/>
          <a:cs typeface="Arial"/>
        </a:defRPr>
      </a:lvl2pPr>
      <a:lvl3pPr marL="973138"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3pPr>
      <a:lvl4pPr marL="1254125" indent="-228600" algn="l" rtl="0" eaLnBrk="0" fontAlgn="base" hangingPunct="0">
        <a:spcBef>
          <a:spcPct val="20000"/>
        </a:spcBef>
        <a:spcAft>
          <a:spcPct val="0"/>
        </a:spcAft>
        <a:buFont typeface="Arial" pitchFamily="34" charset="0"/>
        <a:buChar char="–"/>
        <a:defRPr sz="1700" kern="1200">
          <a:solidFill>
            <a:schemeClr val="tx1"/>
          </a:solidFill>
          <a:latin typeface="Arial"/>
          <a:ea typeface="ＭＳ Ｐゴシック" charset="0"/>
          <a:cs typeface="Arial"/>
        </a:defRPr>
      </a:lvl4pPr>
      <a:lvl5pPr marL="1487488"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zelispayments.com/" TargetMode="External"/><Relationship Id="rId2" Type="http://schemas.openxmlformats.org/officeDocument/2006/relationships/hyperlink" Target="http://www.envisionrx.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hyperlink" Target="http://www.askallegiance.com/prismahealth"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zelispayments.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askallegiance.com/prismahealth"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2215991"/>
          </a:xfrm>
          <a:prstGeom prst="rect">
            <a:avLst/>
          </a:prstGeom>
          <a:noFill/>
        </p:spPr>
        <p:txBody>
          <a:bodyPr wrap="square" rtlCol="0">
            <a:spAutoFit/>
          </a:bodyPr>
          <a:lstStyle/>
          <a:p>
            <a:pPr algn="ctr"/>
            <a:r>
              <a:rPr lang="en-US" sz="4600" b="1" spc="300" dirty="0" smtClean="0">
                <a:solidFill>
                  <a:srgbClr val="002060"/>
                </a:solidFill>
                <a:latin typeface="Arial" pitchFamily="34" charset="0"/>
                <a:cs typeface="Arial" pitchFamily="34" charset="0"/>
              </a:rPr>
              <a:t>Prisma Health Benefit Plan Provider Education</a:t>
            </a:r>
          </a:p>
          <a:p>
            <a:pPr algn="ctr"/>
            <a:r>
              <a:rPr lang="en-US" sz="4600" b="1" spc="300" dirty="0" smtClean="0">
                <a:solidFill>
                  <a:srgbClr val="002060"/>
                </a:solidFill>
                <a:latin typeface="Arial" pitchFamily="34" charset="0"/>
                <a:cs typeface="Arial" pitchFamily="34" charset="0"/>
              </a:rPr>
              <a:t>2019</a:t>
            </a:r>
            <a:endParaRPr lang="en-US" sz="4600" b="1" spc="300" dirty="0">
              <a:solidFill>
                <a:srgbClr val="002060"/>
              </a:solidFill>
              <a:latin typeface="Arial" pitchFamily="34" charset="0"/>
              <a:cs typeface="Arial" pitchFamily="34" charset="0"/>
            </a:endParaRPr>
          </a:p>
        </p:txBody>
      </p:sp>
      <p:sp>
        <p:nvSpPr>
          <p:cNvPr id="2" name="AutoShape 2" descr="https://prismahealth.org/img/logo.svg"/>
          <p:cNvSpPr>
            <a:spLocks noChangeAspect="1" noChangeArrowheads="1"/>
          </p:cNvSpPr>
          <p:nvPr/>
        </p:nvSpPr>
        <p:spPr bwMode="auto">
          <a:xfrm>
            <a:off x="914400" y="65086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 Overview</a:t>
            </a:r>
          </a:p>
        </p:txBody>
      </p:sp>
      <p:graphicFrame>
        <p:nvGraphicFramePr>
          <p:cNvPr id="8" name="Table 7"/>
          <p:cNvGraphicFramePr>
            <a:graphicFrameLocks noGrp="1"/>
          </p:cNvGraphicFramePr>
          <p:nvPr>
            <p:extLst>
              <p:ext uri="{D42A27DB-BD31-4B8C-83A1-F6EECF244321}">
                <p14:modId xmlns:p14="http://schemas.microsoft.com/office/powerpoint/2010/main" val="2854199654"/>
              </p:ext>
            </p:extLst>
          </p:nvPr>
        </p:nvGraphicFramePr>
        <p:xfrm>
          <a:off x="1104900" y="1566908"/>
          <a:ext cx="7200900" cy="4694429"/>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503903">
                <a:tc>
                  <a:txBody>
                    <a:bodyPr/>
                    <a:lstStyle/>
                    <a:p>
                      <a:pPr algn="ctr"/>
                      <a:r>
                        <a:rPr lang="en-US" sz="1600" dirty="0" smtClean="0">
                          <a:latin typeface="Trebuchet MS" pitchFamily="34" charset="0"/>
                        </a:rPr>
                        <a:t>Process</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Contact</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Add’l Information</a:t>
                      </a:r>
                      <a:endParaRPr lang="en-US" sz="1600" dirty="0">
                        <a:latin typeface="Trebuchet MS" pitchFamily="34" charset="0"/>
                      </a:endParaRPr>
                    </a:p>
                  </a:txBody>
                  <a:tcPr anchor="ctr"/>
                </a:tc>
                <a:extLst>
                  <a:ext uri="{0D108BD9-81ED-4DB2-BD59-A6C34878D82A}">
                    <a16:rowId xmlns:a16="http://schemas.microsoft.com/office/drawing/2014/main" val="10000"/>
                  </a:ext>
                </a:extLst>
              </a:tr>
              <a:tr h="869459">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Submission - Medical</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PO Box 3018</a:t>
                      </a:r>
                    </a:p>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Missoula, MT 59806</a:t>
                      </a:r>
                    </a:p>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Payer ID: 81040</a:t>
                      </a:r>
                    </a:p>
                  </a:txBody>
                  <a:tcPr anchor="ctr"/>
                </a:tc>
                <a:extLst>
                  <a:ext uri="{0D108BD9-81ED-4DB2-BD59-A6C34878D82A}">
                    <a16:rowId xmlns:a16="http://schemas.microsoft.com/office/drawing/2014/main" val="10001"/>
                  </a:ext>
                </a:extLst>
              </a:tr>
              <a:tr h="869459">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Processing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(855)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999-2271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503903">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Status/Claim</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(855)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999-2271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defTabSz="914400" rtl="0" eaLnBrk="1" latinLnBrk="0" hangingPunct="1">
                        <a:lnSpc>
                          <a:spcPct val="115000"/>
                        </a:lnSpc>
                        <a:spcBef>
                          <a:spcPts val="0"/>
                        </a:spcBef>
                        <a:spcAft>
                          <a:spcPts val="1000"/>
                        </a:spcAft>
                      </a:pPr>
                      <a:r>
                        <a:rPr lang="en-US" sz="1100" u="sng" kern="1200"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p>
                  </a:txBody>
                  <a:tcPr anchor="ctr"/>
                </a:tc>
                <a:extLst>
                  <a:ext uri="{0D108BD9-81ED-4DB2-BD59-A6C34878D82A}">
                    <a16:rowId xmlns:a16="http://schemas.microsoft.com/office/drawing/2014/main" val="10003"/>
                  </a:ext>
                </a:extLst>
              </a:tr>
              <a:tr h="814645">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Payment Refunds</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PO Box 3018</a:t>
                      </a:r>
                    </a:p>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Missoula, MT 59806</a:t>
                      </a:r>
                    </a:p>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(855) 999-2271</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4"/>
                  </a:ext>
                </a:extLst>
              </a:tr>
              <a:tr h="869459">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Provider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Request for Review (pricing)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(855) 999-2271</a:t>
                      </a:r>
                    </a:p>
                    <a:p>
                      <a:pPr marL="0" marR="0" algn="l" defTabSz="914400" rtl="0" eaLnBrk="1" latinLnBrk="0" hangingPunct="1">
                        <a:lnSpc>
                          <a:spcPct val="115000"/>
                        </a:lnSpc>
                        <a:spcBef>
                          <a:spcPts val="0"/>
                        </a:spcBef>
                        <a:spcAft>
                          <a:spcPts val="1000"/>
                        </a:spcAft>
                      </a:pPr>
                      <a:r>
                        <a:rPr lang="en-US" sz="1100" u="sng" kern="1200"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 Overview</a:t>
            </a:r>
          </a:p>
        </p:txBody>
      </p:sp>
      <p:graphicFrame>
        <p:nvGraphicFramePr>
          <p:cNvPr id="8" name="Table 7"/>
          <p:cNvGraphicFramePr>
            <a:graphicFrameLocks noGrp="1"/>
          </p:cNvGraphicFramePr>
          <p:nvPr>
            <p:extLst>
              <p:ext uri="{D42A27DB-BD31-4B8C-83A1-F6EECF244321}">
                <p14:modId xmlns:p14="http://schemas.microsoft.com/office/powerpoint/2010/main" val="1664180552"/>
              </p:ext>
            </p:extLst>
          </p:nvPr>
        </p:nvGraphicFramePr>
        <p:xfrm>
          <a:off x="1143000" y="1559243"/>
          <a:ext cx="7162800" cy="3822751"/>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77901">
                <a:tc>
                  <a:txBody>
                    <a:bodyPr/>
                    <a:lstStyle/>
                    <a:p>
                      <a:pPr algn="ctr"/>
                      <a:r>
                        <a:rPr lang="en-US" sz="1600" dirty="0" smtClean="0">
                          <a:latin typeface="Trebuchet MS" pitchFamily="34" charset="0"/>
                        </a:rPr>
                        <a:t>Process</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Contact</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Add’l Information</a:t>
                      </a:r>
                      <a:endParaRPr lang="en-US" sz="1600" dirty="0">
                        <a:latin typeface="Trebuchet MS" pitchFamily="34" charset="0"/>
                      </a:endParaRPr>
                    </a:p>
                  </a:txBody>
                  <a:tcPr anchor="ctr"/>
                </a:tc>
                <a:extLst>
                  <a:ext uri="{0D108BD9-81ED-4DB2-BD59-A6C34878D82A}">
                    <a16:rowId xmlns:a16="http://schemas.microsoft.com/office/drawing/2014/main" val="10000"/>
                  </a:ext>
                </a:extLst>
              </a:tr>
              <a:tr h="558490">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Pre-Certification / Pre-treatment Review</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 Care Management</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(800) 342-6510</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903632">
                <a:tc>
                  <a:txBody>
                    <a:bodyPr/>
                    <a:lstStyle/>
                    <a:p>
                      <a:pPr marL="0" marR="0" algn="l" defTabSz="914400" rtl="0" eaLnBrk="1" latinLnBrk="0" hangingPunct="1">
                        <a:lnSpc>
                          <a:spcPct val="115000"/>
                        </a:lnSpc>
                        <a:spcBef>
                          <a:spcPts val="0"/>
                        </a:spcBef>
                        <a:spcAft>
                          <a:spcPts val="1000"/>
                        </a:spcAft>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Pharmacy Prior </a:t>
                      </a: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Authorization</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Envision Rx</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1-800-361-4542</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www.envisionrx.com</a:t>
                      </a:r>
                      <a:endPar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729454">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Benefit Verification</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(855) 999-2271</a:t>
                      </a:r>
                    </a:p>
                    <a:p>
                      <a:pPr marL="0" marR="0">
                        <a:lnSpc>
                          <a:spcPct val="115000"/>
                        </a:lnSpc>
                        <a:spcBef>
                          <a:spcPts val="0"/>
                        </a:spcBef>
                        <a:spcAft>
                          <a:spcPts val="1000"/>
                        </a:spcAft>
                      </a:pP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endParaRPr lang="en-US" sz="1100" u="none"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r h="529096">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270/271, 276/277  Transactions</a:t>
                      </a: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a:t>
                      </a: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Payer ID: 81040</a:t>
                      </a:r>
                    </a:p>
                  </a:txBody>
                  <a:tcPr anchor="ctr"/>
                </a:tc>
                <a:extLst>
                  <a:ext uri="{0D108BD9-81ED-4DB2-BD59-A6C34878D82A}">
                    <a16:rowId xmlns:a16="http://schemas.microsoft.com/office/drawing/2014/main" val="10004"/>
                  </a:ext>
                </a:extLst>
              </a:tr>
              <a:tr h="586952">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EFT/835</a:t>
                      </a: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Zelis</a:t>
                      </a:r>
                    </a:p>
                  </a:txBody>
                  <a:tcPr anchor="ctr"/>
                </a:tc>
                <a:tc>
                  <a:txBody>
                    <a:bodyPr/>
                    <a:lstStyle/>
                    <a:p>
                      <a:pPr marL="0" marR="0">
                        <a:lnSpc>
                          <a:spcPct val="115000"/>
                        </a:lnSpc>
                        <a:spcBef>
                          <a:spcPts val="120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877) </a:t>
                      </a:r>
                      <a:r>
                        <a:rPr lang="en-US" sz="1100" dirty="0">
                          <a:effectLst/>
                          <a:latin typeface="Calibri" panose="020F0502020204030204" pitchFamily="34" charset="0"/>
                          <a:ea typeface="Calibri" panose="020F0502020204030204" pitchFamily="34" charset="0"/>
                          <a:cs typeface="Times New Roman" panose="02020603050405020304" pitchFamily="18" charset="0"/>
                        </a:rPr>
                        <a:t>828-8770</a:t>
                      </a:r>
                    </a:p>
                    <a:p>
                      <a:pPr marL="0" marR="0">
                        <a:lnSpc>
                          <a:spcPct val="115000"/>
                        </a:lnSpc>
                        <a:spcBef>
                          <a:spcPts val="0"/>
                        </a:spcBef>
                        <a:spcAft>
                          <a:spcPts val="1000"/>
                        </a:spcAft>
                      </a:pP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www.zelispayments.com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830997"/>
          </a:xfrm>
          <a:prstGeom prst="rect">
            <a:avLst/>
          </a:prstGeom>
          <a:noFill/>
        </p:spPr>
        <p:txBody>
          <a:bodyPr wrap="square" rtlCol="0">
            <a:spAutoFit/>
          </a:bodyPr>
          <a:lstStyle/>
          <a:p>
            <a:pPr algn="ctr"/>
            <a:r>
              <a:rPr lang="en-US" sz="4800" b="1" spc="300" dirty="0" smtClean="0">
                <a:solidFill>
                  <a:srgbClr val="002060"/>
                </a:solidFill>
                <a:latin typeface="Arial" pitchFamily="34" charset="0"/>
                <a:cs typeface="Arial" pitchFamily="34" charset="0"/>
              </a:rPr>
              <a:t>Additional Information</a:t>
            </a:r>
            <a:endParaRPr lang="en-US" sz="4800" b="1" spc="300" dirty="0">
              <a:solidFill>
                <a:srgbClr val="002060"/>
              </a:solidFill>
              <a:latin typeface="Arial" pitchFamily="34" charset="0"/>
              <a:cs typeface="Arial" pitchFamily="34" charset="0"/>
            </a:endParaRPr>
          </a:p>
        </p:txBody>
      </p:sp>
      <p:pic>
        <p:nvPicPr>
          <p:cNvPr id="10"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New Member Identification Cards</a:t>
            </a:r>
          </a:p>
        </p:txBody>
      </p:sp>
      <p:sp>
        <p:nvSpPr>
          <p:cNvPr id="6" name="TextBox 5"/>
          <p:cNvSpPr txBox="1"/>
          <p:nvPr/>
        </p:nvSpPr>
        <p:spPr>
          <a:xfrm>
            <a:off x="914400" y="1066800"/>
            <a:ext cx="7162800" cy="492443"/>
          </a:xfrm>
          <a:prstGeom prst="rect">
            <a:avLst/>
          </a:prstGeom>
          <a:noFill/>
        </p:spPr>
        <p:txBody>
          <a:bodyPr wrap="square" rtlCol="0">
            <a:spAutoFit/>
          </a:bodyPr>
          <a:lstStyle/>
          <a:p>
            <a:pPr algn="ctr"/>
            <a:r>
              <a:rPr lang="en-US" sz="2600" b="1" cap="small" dirty="0" smtClean="0">
                <a:solidFill>
                  <a:schemeClr val="tx2"/>
                </a:solidFill>
                <a:latin typeface="Arial" pitchFamily="34" charset="0"/>
                <a:cs typeface="Arial" pitchFamily="34" charset="0"/>
              </a:rPr>
              <a:t>Sample ID Card (front)</a:t>
            </a:r>
          </a:p>
        </p:txBody>
      </p:sp>
      <p:pic>
        <p:nvPicPr>
          <p:cNvPr id="7" name="Picture 6"/>
          <p:cNvPicPr>
            <a:picLocks noChangeAspect="1"/>
          </p:cNvPicPr>
          <p:nvPr/>
        </p:nvPicPr>
        <p:blipFill rotWithShape="1">
          <a:blip r:embed="rId2"/>
          <a:srcRect l="3333" t="11379" r="12500" b="345"/>
          <a:stretch/>
        </p:blipFill>
        <p:spPr>
          <a:xfrm>
            <a:off x="4648200" y="2209800"/>
            <a:ext cx="3966913" cy="2513687"/>
          </a:xfrm>
          <a:prstGeom prst="rect">
            <a:avLst/>
          </a:prstGeom>
        </p:spPr>
      </p:pic>
      <p:pic>
        <p:nvPicPr>
          <p:cNvPr id="8" name="Picture 7"/>
          <p:cNvPicPr>
            <a:picLocks noChangeAspect="1"/>
          </p:cNvPicPr>
          <p:nvPr/>
        </p:nvPicPr>
        <p:blipFill rotWithShape="1">
          <a:blip r:embed="rId3"/>
          <a:srcRect l="17501" t="13077" r="23332" b="16154"/>
          <a:stretch/>
        </p:blipFill>
        <p:spPr>
          <a:xfrm>
            <a:off x="496957" y="2228272"/>
            <a:ext cx="3998843" cy="2590800"/>
          </a:xfrm>
          <a:prstGeom prst="rect">
            <a:avLst/>
          </a:prstGeom>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New Member Identification Cards</a:t>
            </a:r>
          </a:p>
        </p:txBody>
      </p:sp>
      <p:sp>
        <p:nvSpPr>
          <p:cNvPr id="6" name="TextBox 5"/>
          <p:cNvSpPr txBox="1"/>
          <p:nvPr/>
        </p:nvSpPr>
        <p:spPr>
          <a:xfrm>
            <a:off x="914400" y="1066800"/>
            <a:ext cx="7162800" cy="492443"/>
          </a:xfrm>
          <a:prstGeom prst="rect">
            <a:avLst/>
          </a:prstGeom>
          <a:noFill/>
        </p:spPr>
        <p:txBody>
          <a:bodyPr wrap="square" rtlCol="0">
            <a:spAutoFit/>
          </a:bodyPr>
          <a:lstStyle/>
          <a:p>
            <a:pPr algn="ctr"/>
            <a:r>
              <a:rPr lang="en-US" sz="2600" b="1" cap="small" dirty="0" smtClean="0">
                <a:solidFill>
                  <a:schemeClr val="tx2"/>
                </a:solidFill>
                <a:latin typeface="Arial" pitchFamily="34" charset="0"/>
                <a:cs typeface="Arial" pitchFamily="34" charset="0"/>
              </a:rPr>
              <a:t>Sample ID Card (back)</a:t>
            </a:r>
          </a:p>
        </p:txBody>
      </p:sp>
      <p:pic>
        <p:nvPicPr>
          <p:cNvPr id="5" name="Picture 4"/>
          <p:cNvPicPr>
            <a:picLocks noChangeAspect="1"/>
          </p:cNvPicPr>
          <p:nvPr/>
        </p:nvPicPr>
        <p:blipFill rotWithShape="1">
          <a:blip r:embed="rId2"/>
          <a:srcRect l="25000" t="11379" r="15833" b="26552"/>
          <a:stretch/>
        </p:blipFill>
        <p:spPr>
          <a:xfrm>
            <a:off x="533399" y="2298700"/>
            <a:ext cx="4067669" cy="2578100"/>
          </a:xfrm>
          <a:prstGeom prst="rect">
            <a:avLst/>
          </a:prstGeom>
        </p:spPr>
      </p:pic>
      <p:pic>
        <p:nvPicPr>
          <p:cNvPr id="7" name="Picture 6"/>
          <p:cNvPicPr>
            <a:picLocks noChangeAspect="1"/>
          </p:cNvPicPr>
          <p:nvPr/>
        </p:nvPicPr>
        <p:blipFill rotWithShape="1">
          <a:blip r:embed="rId3"/>
          <a:srcRect l="24166" t="11379" r="15833" b="25173"/>
          <a:stretch/>
        </p:blipFill>
        <p:spPr>
          <a:xfrm>
            <a:off x="4648200" y="2298700"/>
            <a:ext cx="4154558" cy="2654300"/>
          </a:xfrm>
          <a:prstGeom prst="rect">
            <a:avLst/>
          </a:prstGeom>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Allegiance and Prisma Health</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Effective January 1, 2019</a:t>
            </a:r>
          </a:p>
        </p:txBody>
      </p:sp>
      <p:sp>
        <p:nvSpPr>
          <p:cNvPr id="7" name="TextBox 6"/>
          <p:cNvSpPr txBox="1"/>
          <p:nvPr/>
        </p:nvSpPr>
        <p:spPr>
          <a:xfrm>
            <a:off x="914400" y="1688336"/>
            <a:ext cx="7391400" cy="3862596"/>
          </a:xfrm>
          <a:prstGeom prst="rect">
            <a:avLst/>
          </a:prstGeom>
          <a:noFill/>
        </p:spPr>
        <p:txBody>
          <a:bodyPr wrap="square" rtlCol="0">
            <a:spAutoFit/>
          </a:bodyPr>
          <a:lstStyle/>
          <a:p>
            <a:pPr marL="342900" indent="-342900">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We are excited to announce that there are significant changes coming for the participants that will be covered under Prisma Health’s (formerly GHS and Palmetto Health) health benefits plans in 2019.  The new benefits plans will be administered by Allegiance TPA using </a:t>
            </a:r>
            <a:r>
              <a:rPr lang="en-US" sz="2000" dirty="0" smtClean="0">
                <a:latin typeface="Verdana" panose="020B0604030504040204" pitchFamily="34" charset="0"/>
                <a:ea typeface="Verdana" panose="020B0604030504040204" pitchFamily="34" charset="0"/>
                <a:cs typeface="Verdana" panose="020B0604030504040204" pitchFamily="34" charset="0"/>
              </a:rPr>
              <a:t>the Prisma Health Midlands Network and the Prisma Health Upstate Network, </a:t>
            </a:r>
            <a:r>
              <a:rPr lang="en-US" sz="2000" dirty="0">
                <a:latin typeface="Verdana" panose="020B0604030504040204" pitchFamily="34" charset="0"/>
                <a:ea typeface="Verdana" panose="020B0604030504040204" pitchFamily="34" charset="0"/>
                <a:cs typeface="Verdana" panose="020B0604030504040204" pitchFamily="34" charset="0"/>
              </a:rPr>
              <a:t>and will offer significant incentives for covered health plan participants </a:t>
            </a:r>
            <a:r>
              <a:rPr lang="en-US" sz="2000" dirty="0" smtClean="0">
                <a:latin typeface="Verdana" panose="020B0604030504040204" pitchFamily="34" charset="0"/>
                <a:ea typeface="Verdana" panose="020B0604030504040204" pitchFamily="34" charset="0"/>
                <a:cs typeface="Verdana" panose="020B0604030504040204" pitchFamily="34" charset="0"/>
              </a:rPr>
              <a:t>to utilize </a:t>
            </a:r>
            <a:r>
              <a:rPr lang="en-US" sz="2000" dirty="0">
                <a:latin typeface="Verdana" panose="020B0604030504040204" pitchFamily="34" charset="0"/>
                <a:ea typeface="Verdana" panose="020B0604030504040204" pitchFamily="34" charset="0"/>
                <a:cs typeface="Verdana" panose="020B0604030504040204" pitchFamily="34" charset="0"/>
              </a:rPr>
              <a:t>Prisma Health Midlands Network and the Prisma Health Upstate Network </a:t>
            </a:r>
            <a:r>
              <a:rPr lang="en-US" sz="2000" dirty="0" smtClean="0">
                <a:latin typeface="Verdana" panose="020B0604030504040204" pitchFamily="34" charset="0"/>
                <a:ea typeface="Verdana" panose="020B0604030504040204" pitchFamily="34" charset="0"/>
                <a:cs typeface="Verdana" panose="020B0604030504040204" pitchFamily="34" charset="0"/>
              </a:rPr>
              <a:t>participants </a:t>
            </a:r>
            <a:r>
              <a:rPr lang="en-US" sz="2000" dirty="0">
                <a:latin typeface="Verdana" panose="020B0604030504040204" pitchFamily="34" charset="0"/>
                <a:ea typeface="Verdana" panose="020B0604030504040204" pitchFamily="34" charset="0"/>
                <a:cs typeface="Verdana" panose="020B0604030504040204" pitchFamily="34" charset="0"/>
              </a:rPr>
              <a:t>for their care</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Who is Allegiance?</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Our History</a:t>
            </a:r>
          </a:p>
        </p:txBody>
      </p:sp>
      <p:sp>
        <p:nvSpPr>
          <p:cNvPr id="7" name="TextBox 6"/>
          <p:cNvSpPr txBox="1"/>
          <p:nvPr/>
        </p:nvSpPr>
        <p:spPr>
          <a:xfrm>
            <a:off x="381000" y="2077522"/>
            <a:ext cx="8382000" cy="2646878"/>
          </a:xfrm>
          <a:prstGeom prst="rect">
            <a:avLst/>
          </a:prstGeom>
          <a:noFill/>
        </p:spPr>
        <p:txBody>
          <a:bodyPr wrap="square" rtlCol="0">
            <a:spAutoFit/>
          </a:bodyPr>
          <a:lstStyle/>
          <a:p>
            <a:pPr>
              <a:spcAft>
                <a:spcPts val="600"/>
              </a:spcAft>
            </a:pPr>
            <a:r>
              <a:rPr lang="en-US" sz="1400" dirty="0" smtClean="0">
                <a:latin typeface="Verdana" panose="020B0604030504040204" pitchFamily="34" charset="0"/>
                <a:ea typeface="Verdana" panose="020B0604030504040204" pitchFamily="34" charset="0"/>
                <a:cs typeface="Verdana" panose="020B0604030504040204" pitchFamily="34" charset="0"/>
              </a:rPr>
              <a:t>Originally founded in 1980, Allegiance has administered Self-Funded Health Plans for more than three decades.</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Over 150 clients across the country representing more than 400,000 lives. </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Clients include hospital systems, school districts and government organizations, insurance trusts, and MEWAs.</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Claims processing, customer service, enrollment, and all other services are coordinated from our corporate office in Missoula, MT.</a:t>
            </a:r>
          </a:p>
          <a:p>
            <a:pPr marL="342900" indent="-342900">
              <a:spcAft>
                <a:spcPts val="600"/>
              </a:spcAft>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400" dirty="0">
                <a:latin typeface="Verdana" panose="020B0604030504040204" pitchFamily="34" charset="0"/>
                <a:ea typeface="Verdana" panose="020B0604030504040204" pitchFamily="34" charset="0"/>
                <a:cs typeface="Verdana" panose="020B0604030504040204" pitchFamily="34" charset="0"/>
              </a:rPr>
              <a:t>Allegiance became a wholly-owned subsidiary of Cigna in 2008 enabling us to offer the flexibility and customized service of our TPA model alongside Cigna’s extensive network and analytic products.</a:t>
            </a:r>
          </a:p>
        </p:txBody>
      </p:sp>
      <p:pic>
        <p:nvPicPr>
          <p:cNvPr id="8" name="Picture 7"/>
          <p:cNvPicPr>
            <a:picLocks noChangeAspect="1"/>
          </p:cNvPicPr>
          <p:nvPr/>
        </p:nvPicPr>
        <p:blipFill>
          <a:blip r:embed="rId2" cstate="print"/>
          <a:stretch>
            <a:fillRect/>
          </a:stretch>
        </p:blipFill>
        <p:spPr>
          <a:xfrm>
            <a:off x="5029200" y="909325"/>
            <a:ext cx="3824854" cy="843275"/>
          </a:xfrm>
          <a:prstGeom prst="rect">
            <a:avLst/>
          </a:prstGeom>
        </p:spPr>
      </p:pic>
    </p:spTree>
    <p:extLst>
      <p:ext uri="{BB962C8B-B14F-4D97-AF65-F5344CB8AC3E}">
        <p14:creationId xmlns:p14="http://schemas.microsoft.com/office/powerpoint/2010/main" val="372559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Allegiance and Prisma Health</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Our Relationship</a:t>
            </a:r>
          </a:p>
        </p:txBody>
      </p:sp>
      <p:sp>
        <p:nvSpPr>
          <p:cNvPr id="7" name="TextBox 6"/>
          <p:cNvSpPr txBox="1"/>
          <p:nvPr/>
        </p:nvSpPr>
        <p:spPr>
          <a:xfrm>
            <a:off x="914400" y="1688336"/>
            <a:ext cx="7391400" cy="3200876"/>
          </a:xfrm>
          <a:prstGeom prst="rect">
            <a:avLst/>
          </a:prstGeom>
          <a:noFill/>
        </p:spPr>
        <p:txBody>
          <a:bodyPr wrap="square" rtlCol="0">
            <a:spAutoFit/>
          </a:bodyPr>
          <a:lstStyle/>
          <a:p>
            <a:pPr marL="342900" indent="-342900">
              <a:spcAft>
                <a:spcPts val="600"/>
              </a:spcAft>
            </a:pPr>
            <a:endParaRPr lang="en-US" sz="2400" dirty="0" smtClean="0">
              <a:latin typeface="Trebuchet MS" pitchFamily="34" charset="0"/>
              <a:cs typeface="Arial" pitchFamily="34" charset="0"/>
            </a:endParaRP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Allegiance is the third party administrator (TPA) for the Prisma Health plans in South Carolina.</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Team members and their families can access one of four plan designs.</a:t>
            </a:r>
          </a:p>
          <a:p>
            <a:pPr marL="342900" indent="-342900">
              <a:spcAft>
                <a:spcPts val="600"/>
              </a:spcAft>
            </a:pPr>
            <a:endParaRPr lang="en-US"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pic>
        <p:nvPicPr>
          <p:cNvPr id="11" name="Picture 2" descr="F:\+Marketing\RFP Responses\JW - 2014\RFP Information\Design Elements\Cigna Logo Long.png"/>
          <p:cNvPicPr>
            <a:picLocks noChangeAspect="1" noChangeArrowheads="1"/>
          </p:cNvPicPr>
          <p:nvPr/>
        </p:nvPicPr>
        <p:blipFill>
          <a:blip r:embed="rId3" cstate="print"/>
          <a:srcRect l="4688" t="6489" r="5729" b="8015"/>
          <a:stretch>
            <a:fillRect/>
          </a:stretch>
        </p:blipFill>
        <p:spPr bwMode="auto">
          <a:xfrm>
            <a:off x="5943600" y="5715000"/>
            <a:ext cx="2106387" cy="685800"/>
          </a:xfrm>
          <a:prstGeom prst="rect">
            <a:avLst/>
          </a:prstGeom>
          <a:noFill/>
        </p:spPr>
      </p:pic>
    </p:spTree>
    <p:extLst>
      <p:ext uri="{BB962C8B-B14F-4D97-AF65-F5344CB8AC3E}">
        <p14:creationId xmlns:p14="http://schemas.microsoft.com/office/powerpoint/2010/main" val="246888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830997"/>
          </a:xfrm>
          <a:prstGeom prst="rect">
            <a:avLst/>
          </a:prstGeom>
          <a:noFill/>
        </p:spPr>
        <p:txBody>
          <a:bodyPr wrap="square" rtlCol="0">
            <a:spAutoFit/>
          </a:bodyPr>
          <a:lstStyle/>
          <a:p>
            <a:pPr algn="ctr"/>
            <a:r>
              <a:rPr lang="en-US" sz="4800" b="1" spc="300" dirty="0" smtClean="0">
                <a:solidFill>
                  <a:srgbClr val="002060"/>
                </a:solidFill>
                <a:latin typeface="Arial" pitchFamily="34" charset="0"/>
                <a:cs typeface="Arial" pitchFamily="34" charset="0"/>
              </a:rPr>
              <a:t>Working with Allegiance</a:t>
            </a:r>
            <a:endParaRPr lang="en-US" sz="4800" b="1" spc="300" dirty="0">
              <a:solidFill>
                <a:srgbClr val="002060"/>
              </a:solidFill>
              <a:latin typeface="Arial" pitchFamily="34" charset="0"/>
              <a:cs typeface="Arial" pitchFamily="34" charset="0"/>
            </a:endParaRPr>
          </a:p>
        </p:txBody>
      </p:sp>
      <p:pic>
        <p:nvPicPr>
          <p:cNvPr id="10"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Pre-Certification / Pre-Treatment Review</a:t>
            </a:r>
          </a:p>
        </p:txBody>
      </p:sp>
      <p:sp>
        <p:nvSpPr>
          <p:cNvPr id="7" name="TextBox 6"/>
          <p:cNvSpPr txBox="1"/>
          <p:nvPr/>
        </p:nvSpPr>
        <p:spPr>
          <a:xfrm>
            <a:off x="914400" y="1529263"/>
            <a:ext cx="7543800" cy="5216813"/>
          </a:xfrm>
          <a:prstGeom prst="rect">
            <a:avLst/>
          </a:prstGeom>
          <a:noFill/>
        </p:spPr>
        <p:txBody>
          <a:bodyPr wrap="square" rtlCol="0">
            <a:spAutoFit/>
          </a:bodyPr>
          <a:lstStyle/>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Pre-certification and Pre-treatment Review for services will be coordinated through </a:t>
            </a:r>
            <a:r>
              <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Allegiance Care Management (ACM)</a:t>
            </a:r>
            <a:r>
              <a:rPr lang="en-US" dirty="0" smtClean="0">
                <a:latin typeface="Verdana" panose="020B0604030504040204" pitchFamily="34" charset="0"/>
                <a:ea typeface="Verdana" panose="020B0604030504040204" pitchFamily="34" charset="0"/>
                <a:cs typeface="Verdana" panose="020B0604030504040204" pitchFamily="34" charset="0"/>
              </a:rPr>
              <a:t>, an Allegiance company. </a:t>
            </a:r>
          </a:p>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Allegiance Care Management Nurse case managers and reviewers are available by phone at </a:t>
            </a:r>
            <a:r>
              <a:rPr lang="en-US"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(800) 342-6510</a:t>
            </a:r>
          </a:p>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To view the pre-treatment spreadsheet: </a:t>
            </a: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Go to the client specific web page </a:t>
            </a:r>
            <a:r>
              <a:rPr lang="en-US" sz="1400" dirty="0" smtClean="0">
                <a:latin typeface="Verdana" panose="020B0604030504040204" pitchFamily="34" charset="0"/>
                <a:ea typeface="Verdana" panose="020B0604030504040204" pitchFamily="34" charset="0"/>
                <a:cs typeface="Verdana" panose="020B0604030504040204" pitchFamily="34" charset="0"/>
                <a:hlinkClick r:id="rId2"/>
              </a:rPr>
              <a:t>www.askallegiance.com/prismahealth</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Click on the </a:t>
            </a:r>
            <a:r>
              <a:rPr lang="en-US" sz="14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 Providers </a:t>
            </a:r>
            <a:r>
              <a:rPr lang="en-US" sz="1400" i="1" dirty="0" smtClean="0">
                <a:latin typeface="Verdana" panose="020B0604030504040204" pitchFamily="34" charset="0"/>
                <a:ea typeface="Verdana" panose="020B0604030504040204" pitchFamily="34" charset="0"/>
                <a:cs typeface="Verdana" panose="020B0604030504040204" pitchFamily="34" charset="0"/>
              </a:rPr>
              <a:t>icon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Once on the provider page, click on appropriate Tier level. Then you can click on the </a:t>
            </a:r>
            <a:r>
              <a:rPr lang="en-US" sz="14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Pre-Treatment Review/Pre-Certification</a:t>
            </a:r>
            <a:r>
              <a:rPr lang="en-US" sz="1400" dirty="0" smtClean="0">
                <a:latin typeface="Verdana" panose="020B0604030504040204" pitchFamily="34" charset="0"/>
                <a:ea typeface="Verdana" panose="020B0604030504040204" pitchFamily="34" charset="0"/>
                <a:cs typeface="Verdana" panose="020B0604030504040204" pitchFamily="34" charset="0"/>
              </a:rPr>
              <a:t> for Prisma Health Midlands Network and Upstate Network.</a:t>
            </a:r>
          </a:p>
          <a:p>
            <a:pPr marL="804672" lvl="1"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 this page you will see Outpatient Pretreatment Review. This will be the page to search for whether a procedure needs to be reviewed.</a:t>
            </a:r>
          </a:p>
          <a:p>
            <a:pPr marL="804672" lvl="1"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Utilize the forms available on this page to submit request.</a:t>
            </a:r>
          </a:p>
          <a:p>
            <a:pPr marL="342900" indent="-342900">
              <a:spcAft>
                <a:spcPts val="600"/>
              </a:spcAft>
            </a:pPr>
            <a:endParaRPr lang="en-US"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Submitting Claims &amp; Timely Payment</a:t>
            </a:r>
          </a:p>
        </p:txBody>
      </p:sp>
      <p:sp>
        <p:nvSpPr>
          <p:cNvPr id="7" name="TextBox 6"/>
          <p:cNvSpPr txBox="1"/>
          <p:nvPr/>
        </p:nvSpPr>
        <p:spPr>
          <a:xfrm>
            <a:off x="304800" y="1579402"/>
            <a:ext cx="8534400" cy="2769989"/>
          </a:xfrm>
          <a:prstGeom prst="rect">
            <a:avLst/>
          </a:prstGeom>
          <a:noFill/>
        </p:spPr>
        <p:txBody>
          <a:bodyPr wrap="square" rtlCol="0">
            <a:spAutoFit/>
          </a:bodyPr>
          <a:lstStyle/>
          <a:p>
            <a:pPr marL="342900" indent="-342900" algn="ct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All medical claims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must be </a:t>
            </a:r>
            <a:r>
              <a:rPr lang="en-US" dirty="0" smtClean="0">
                <a:latin typeface="Verdana" panose="020B0604030504040204" pitchFamily="34" charset="0"/>
                <a:ea typeface="Verdana" panose="020B0604030504040204" pitchFamily="34" charset="0"/>
                <a:cs typeface="Verdana" panose="020B0604030504040204" pitchFamily="34" charset="0"/>
              </a:rPr>
              <a:t>sent to:</a:t>
            </a:r>
          </a:p>
          <a:p>
            <a:pPr marL="342900" indent="-342900" algn="ctr">
              <a:spcAft>
                <a:spcPts val="0"/>
              </a:spcAft>
            </a:pPr>
            <a:r>
              <a:rPr lang="en-US"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Allegiance</a:t>
            </a:r>
          </a:p>
          <a:p>
            <a:pPr marL="342900" indent="-342900" algn="ctr">
              <a:spcAft>
                <a:spcPts val="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PO Box 3018	</a:t>
            </a:r>
          </a:p>
          <a:p>
            <a:pPr marL="342900" indent="-342900" algn="ctr">
              <a:spcAft>
                <a:spcPts val="180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Missoula, MT 59806</a:t>
            </a:r>
          </a:p>
          <a:p>
            <a:pPr marL="342900" indent="-342900" algn="ctr">
              <a:spcAft>
                <a:spcPts val="1800"/>
              </a:spcAft>
            </a:pPr>
            <a:endPar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lgn="ctr">
              <a:spcAft>
                <a:spcPts val="180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Payer ID: 81040</a:t>
            </a:r>
            <a:endParaRPr lang="en-US" dirty="0">
              <a:latin typeface="Verdana" panose="020B0604030504040204" pitchFamily="34" charset="0"/>
              <a:ea typeface="Verdana" panose="020B0604030504040204" pitchFamily="34" charset="0"/>
              <a:cs typeface="Verdana" panose="020B0604030504040204" pitchFamily="34" charset="0"/>
            </a:endParaRPr>
          </a:p>
          <a:p>
            <a:pPr indent="-342900">
              <a:spcAft>
                <a:spcPts val="1800"/>
              </a:spcAft>
            </a:pPr>
            <a:r>
              <a:rPr lang="en-US" sz="1600" dirty="0" smtClean="0">
                <a:latin typeface="Verdana" panose="020B0604030504040204" pitchFamily="34" charset="0"/>
                <a:ea typeface="Verdana" panose="020B0604030504040204" pitchFamily="34" charset="0"/>
                <a:cs typeface="Verdana" panose="020B0604030504040204" pitchFamily="34" charset="0"/>
              </a:rPr>
              <a:t>Additional providers available in the Cigna ancillary and national networks:</a:t>
            </a:r>
          </a:p>
        </p:txBody>
      </p:sp>
      <p:pic>
        <p:nvPicPr>
          <p:cNvPr id="1036" name="Picture 12" descr="Image result for healthnetwork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r="31009"/>
          <a:stretch/>
        </p:blipFill>
        <p:spPr bwMode="auto">
          <a:xfrm>
            <a:off x="4876800" y="4467577"/>
            <a:ext cx="1452563" cy="6185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76800" y="5334000"/>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Chiropractic</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40" name="Picture 16" descr="Image result for davi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97" y="4468890"/>
            <a:ext cx="1304925" cy="5002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freseni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303" y="4583361"/>
            <a:ext cx="1813806" cy="3869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71359" y="5334000"/>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Dialysis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838200" y="857386"/>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a:t>
            </a:r>
          </a:p>
        </p:txBody>
      </p:sp>
      <p:sp>
        <p:nvSpPr>
          <p:cNvPr id="7" name="TextBox 6"/>
          <p:cNvSpPr txBox="1"/>
          <p:nvPr/>
        </p:nvSpPr>
        <p:spPr>
          <a:xfrm>
            <a:off x="685800" y="1371600"/>
            <a:ext cx="7391400" cy="4570482"/>
          </a:xfrm>
          <a:prstGeom prst="rect">
            <a:avLst/>
          </a:prstGeom>
          <a:noFill/>
        </p:spPr>
        <p:txBody>
          <a:bodyPr wrap="square" rtlCol="0">
            <a:spAutoFit/>
          </a:bodyPr>
          <a:lstStyle/>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All claims will be processed by Allegiance at its facility in Missoula, MT.</a:t>
            </a:r>
          </a:p>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Checks and EOBs will come from Allegiance.</a:t>
            </a:r>
          </a:p>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EFT/835 fulfilled by </a:t>
            </a:r>
          </a:p>
          <a:p>
            <a:pPr algn="ctr" fontAlgn="ctr"/>
            <a:r>
              <a:rPr lang="en-US" b="1" dirty="0" smtClean="0"/>
              <a:t>(877) 828-8770                    </a:t>
            </a:r>
            <a:r>
              <a:rPr lang="en-US" b="1" u="sng" dirty="0" smtClean="0">
                <a:hlinkClick r:id="rId2"/>
              </a:rPr>
              <a:t>www.zelispayments.com</a:t>
            </a:r>
            <a:endParaRPr lang="en-US" b="1" u="sng" dirty="0" smtClean="0"/>
          </a:p>
          <a:p>
            <a:pPr fontAlgn="ctr"/>
            <a:endParaRPr lang="en-US" dirty="0" smtClean="0"/>
          </a:p>
          <a:p>
            <a:pPr fontAlgn="ctr"/>
            <a:r>
              <a:rPr lang="en-US" dirty="0" smtClean="0">
                <a:latin typeface="Verdana" panose="020B0604030504040204" pitchFamily="34" charset="0"/>
                <a:ea typeface="Verdana" panose="020B0604030504040204" pitchFamily="34" charset="0"/>
                <a:cs typeface="Verdana" panose="020B0604030504040204" pitchFamily="34" charset="0"/>
              </a:rPr>
              <a:t>Claims are to be submitted to Allegiance within twelve (12) months of the date of service. </a:t>
            </a:r>
          </a:p>
          <a:p>
            <a:endParaRPr lang="en-US" b="1" i="1" u="sng" dirty="0" smtClean="0"/>
          </a:p>
          <a:p>
            <a:r>
              <a:rPr lang="en-US" sz="1400" b="1" i="1" u="sng" dirty="0" smtClean="0">
                <a:latin typeface="Verdana" panose="020B0604030504040204" pitchFamily="34" charset="0"/>
                <a:ea typeface="Verdana" panose="020B0604030504040204" pitchFamily="34" charset="0"/>
                <a:cs typeface="Verdana" panose="020B0604030504040204" pitchFamily="34" charset="0"/>
              </a:rPr>
              <a:t>Coordination </a:t>
            </a:r>
            <a:r>
              <a:rPr lang="en-US" sz="1400" b="1" i="1" u="sng" dirty="0">
                <a:latin typeface="Verdana" panose="020B0604030504040204" pitchFamily="34" charset="0"/>
                <a:ea typeface="Verdana" panose="020B0604030504040204" pitchFamily="34" charset="0"/>
                <a:cs typeface="Verdana" panose="020B0604030504040204" pitchFamily="34" charset="0"/>
              </a:rPr>
              <a:t>of Benefits</a:t>
            </a:r>
          </a:p>
          <a:p>
            <a:r>
              <a:rPr lang="en-US" sz="1400" dirty="0">
                <a:latin typeface="Verdana" panose="020B0604030504040204" pitchFamily="34" charset="0"/>
                <a:ea typeface="Verdana" panose="020B0604030504040204" pitchFamily="34" charset="0"/>
                <a:cs typeface="Verdana" panose="020B0604030504040204" pitchFamily="34" charset="0"/>
              </a:rPr>
              <a:t>For dependent children covered under both parents’ plans, the plan covering the parent whose birthday (month and day of birth, not year) falls earlier in the year will be primary or, if both parents have the same birthday, the benefits of the benefit plan that has covered the parent for the longer time. </a:t>
            </a:r>
          </a:p>
          <a:p>
            <a:r>
              <a:rPr lang="en-US" sz="1400" i="1" dirty="0">
                <a:latin typeface="Verdana" panose="020B0604030504040204" pitchFamily="34" charset="0"/>
                <a:ea typeface="Verdana" panose="020B0604030504040204" pitchFamily="34" charset="0"/>
                <a:cs typeface="Verdana" panose="020B0604030504040204" pitchFamily="34" charset="0"/>
              </a:rPr>
              <a:t>Unless dictated by court order</a:t>
            </a:r>
            <a:r>
              <a:rPr lang="en-US" sz="1400" i="1"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Image result for ze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276" y="3124200"/>
            <a:ext cx="962526"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747232"/>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Benefits &amp; Questions</a:t>
            </a:r>
          </a:p>
        </p:txBody>
      </p:sp>
      <p:sp>
        <p:nvSpPr>
          <p:cNvPr id="7" name="TextBox 6"/>
          <p:cNvSpPr txBox="1"/>
          <p:nvPr/>
        </p:nvSpPr>
        <p:spPr>
          <a:xfrm>
            <a:off x="609600" y="1143000"/>
            <a:ext cx="7391400" cy="5509200"/>
          </a:xfrm>
          <a:prstGeom prst="rect">
            <a:avLst/>
          </a:prstGeom>
          <a:noFill/>
        </p:spPr>
        <p:txBody>
          <a:bodyPr wrap="square" rtlCol="0">
            <a:spAutoFit/>
          </a:bodyPr>
          <a:lstStyle/>
          <a:p>
            <a:pPr>
              <a:spcAft>
                <a:spcPts val="1800"/>
              </a:spcAft>
            </a:pPr>
            <a:r>
              <a:rPr lang="en-US" sz="2000" dirty="0" smtClean="0">
                <a:latin typeface="Verdana" panose="020B0604030504040204" pitchFamily="34" charset="0"/>
                <a:ea typeface="Verdana" panose="020B0604030504040204" pitchFamily="34" charset="0"/>
                <a:cs typeface="Verdana" panose="020B0604030504040204" pitchFamily="34" charset="0"/>
              </a:rPr>
              <a:t>Online Verification of Benefits are available at: </a:t>
            </a:r>
            <a:r>
              <a:rPr lang="en-US"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hlinkClick r:id="rId2"/>
              </a:rPr>
              <a:t>www.askallegiance.com/prismahealth</a:t>
            </a:r>
            <a:endParaRPr lang="en-US"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Claim Status</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Eligibility</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Benefit Information</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Copies of EOBs</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Deductible/Out-of-Pocket </a:t>
            </a:r>
            <a:r>
              <a:rPr lang="en-US" sz="1400" dirty="0">
                <a:latin typeface="Verdana" panose="020B0604030504040204" pitchFamily="34" charset="0"/>
                <a:ea typeface="Verdana" panose="020B0604030504040204" pitchFamily="34" charset="0"/>
                <a:cs typeface="Verdana" panose="020B0604030504040204" pitchFamily="34" charset="0"/>
              </a:rPr>
              <a:t>Maximum Accumulation Status</a:t>
            </a:r>
            <a:endParaRPr lang="en-US" sz="1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US" sz="2000" b="1" dirty="0" smtClean="0">
                <a:latin typeface="Verdana" panose="020B0604030504040204" pitchFamily="34" charset="0"/>
                <a:ea typeface="Verdana" panose="020B0604030504040204" pitchFamily="34" charset="0"/>
                <a:cs typeface="Verdana" panose="020B0604030504040204" pitchFamily="34" charset="0"/>
              </a:rPr>
              <a:t>Allegiance Customer Service – </a:t>
            </a:r>
            <a:r>
              <a:rPr lang="en-US"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(855) 999-2271</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Pre-effective date service available starting Dec. 17</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Available from 8a-8p EST, Monday through Friday 	</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Automated Voice Response system (IVR) is also available 24/7/365 for claims and benefit information</a:t>
            </a:r>
          </a:p>
          <a:p>
            <a:pPr marL="342900" indent="-342900">
              <a:spcAft>
                <a:spcPts val="0"/>
              </a:spcAft>
            </a:pPr>
            <a:endParaRPr lang="en-US" sz="1600" dirty="0">
              <a:latin typeface="Trebuchet MS" pitchFamily="34" charset="0"/>
              <a:cs typeface="Arial" pitchFamily="34" charset="0"/>
            </a:endParaRPr>
          </a:p>
          <a:p>
            <a:pPr fontAlgn="ctr"/>
            <a:r>
              <a:rPr lang="en-US" sz="2000" b="1" dirty="0">
                <a:latin typeface="Verdana" panose="020B0604030504040204" pitchFamily="34" charset="0"/>
                <a:ea typeface="Verdana" panose="020B0604030504040204" pitchFamily="34" charset="0"/>
                <a:cs typeface="Verdana" panose="020B0604030504040204" pitchFamily="34" charset="0"/>
              </a:rPr>
              <a:t>270/271, 276/277  </a:t>
            </a:r>
            <a:r>
              <a:rPr lang="en-US" sz="2000" b="1" dirty="0" smtClean="0">
                <a:latin typeface="Verdana" panose="020B0604030504040204" pitchFamily="34" charset="0"/>
                <a:ea typeface="Verdana" panose="020B0604030504040204" pitchFamily="34" charset="0"/>
                <a:cs typeface="Verdana" panose="020B0604030504040204" pitchFamily="34" charset="0"/>
              </a:rPr>
              <a:t>Transactions </a:t>
            </a:r>
          </a:p>
          <a:p>
            <a:pPr fontAlgn="ctr"/>
            <a:r>
              <a:rPr lang="en-US" sz="2000" dirty="0" smtClean="0">
                <a:latin typeface="Verdana" panose="020B0604030504040204" pitchFamily="34" charset="0"/>
                <a:ea typeface="Verdana" panose="020B0604030504040204" pitchFamily="34" charset="0"/>
                <a:cs typeface="Verdana" panose="020B0604030504040204" pitchFamily="34" charset="0"/>
              </a:rPr>
              <a:t>Allegiance Payer </a:t>
            </a:r>
            <a:r>
              <a:rPr lang="en-US" sz="2000" dirty="0">
                <a:latin typeface="Verdana" panose="020B0604030504040204" pitchFamily="34" charset="0"/>
                <a:ea typeface="Verdana" panose="020B0604030504040204" pitchFamily="34" charset="0"/>
                <a:cs typeface="Verdana" panose="020B0604030504040204" pitchFamily="34" charset="0"/>
              </a:rPr>
              <a:t>ID: 81040</a:t>
            </a:r>
          </a:p>
          <a:p>
            <a:pPr marL="342900" indent="-342900">
              <a:spcAft>
                <a:spcPts val="0"/>
              </a:spcAft>
            </a:pPr>
            <a:endParaRPr lang="en-US" sz="2000"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llegiance">
      <a:dk1>
        <a:sysClr val="windowText" lastClr="000000"/>
      </a:dk1>
      <a:lt1>
        <a:sysClr val="window" lastClr="FFFFFF"/>
      </a:lt1>
      <a:dk2>
        <a:srgbClr val="002851"/>
      </a:dk2>
      <a:lt2>
        <a:srgbClr val="D1D3D4"/>
      </a:lt2>
      <a:accent1>
        <a:srgbClr val="002851"/>
      </a:accent1>
      <a:accent2>
        <a:srgbClr val="AD1F31"/>
      </a:accent2>
      <a:accent3>
        <a:srgbClr val="004992"/>
      </a:accent3>
      <a:accent4>
        <a:srgbClr val="7C1622"/>
      </a:accent4>
      <a:accent5>
        <a:srgbClr val="D1D3D4"/>
      </a:accent5>
      <a:accent6>
        <a:srgbClr val="000000"/>
      </a:accent6>
      <a:hlink>
        <a:srgbClr val="002851"/>
      </a:hlink>
      <a:folHlink>
        <a:srgbClr val="0049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13131</TotalTime>
  <Words>719</Words>
  <Application>Microsoft Office PowerPoint</Application>
  <PresentationFormat>On-screen Show (4:3)</PresentationFormat>
  <Paragraphs>124</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Arial</vt:lpstr>
      <vt:lpstr>Calibri</vt:lpstr>
      <vt:lpstr>Lucida Grande</vt:lpstr>
      <vt:lpstr>Times New Roman</vt:lpstr>
      <vt:lpstr>Trebuchet MS</vt:lpstr>
      <vt:lpstr>Verdana</vt:lpstr>
      <vt:lpstr>Wingdings</vt:lpstr>
      <vt:lpstr>Office Theme</vt:lpstr>
      <vt:lpstr>PowerPoint Presentation</vt:lpstr>
      <vt:lpstr>Allegiance and Prisma Health</vt:lpstr>
      <vt:lpstr>Who is Allegiance?</vt:lpstr>
      <vt:lpstr>Allegiance and Prisma Health</vt:lpstr>
      <vt:lpstr>PowerPoint Presentation</vt:lpstr>
      <vt:lpstr>Working with Allegiance </vt:lpstr>
      <vt:lpstr>Working with Allegiance </vt:lpstr>
      <vt:lpstr>Working with Allegiance </vt:lpstr>
      <vt:lpstr>Working with Allegiance </vt:lpstr>
      <vt:lpstr>Working with Allegiance </vt:lpstr>
      <vt:lpstr>Working with Allegiance </vt:lpstr>
      <vt:lpstr>PowerPoint Presentation</vt:lpstr>
      <vt:lpstr>New Member Identification Cards</vt:lpstr>
      <vt:lpstr>New Member Identification Cards</vt:lpstr>
    </vt:vector>
  </TitlesOfParts>
  <Company>Cigna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Eric      B4MKT</dc:creator>
  <cp:lastModifiedBy>Rose Weinman</cp:lastModifiedBy>
  <cp:revision>751</cp:revision>
  <cp:lastPrinted>2014-01-17T16:16:42Z</cp:lastPrinted>
  <dcterms:created xsi:type="dcterms:W3CDTF">2013-09-12T21:10:16Z</dcterms:created>
  <dcterms:modified xsi:type="dcterms:W3CDTF">2018-12-11T12:12:55Z</dcterms:modified>
</cp:coreProperties>
</file>